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6" r:id="rId10"/>
    <p:sldId id="267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1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A4ED1-B2B1-A16D-0050-86B57665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F5C7-44A9-D6ED-2C6D-E242412EE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5117C-2039-C243-E5FB-3CDA2A247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7AD26-91E8-C769-5FD1-0759888D8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F110D-76AD-C737-9D6B-67CFFD11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BBC9D-A567-14F0-39D9-038405052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A7F01-8855-5EAF-C75A-4349AF41E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99614-4894-03EF-9051-DF0CD0D70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3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3480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TMDB TV Show Database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766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BIU DS20 Data Science Course | Author: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Yonatan Umansky</a:t>
            </a:r>
            <a:endParaRPr lang="en-US" sz="19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234321" y="492704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Predicting the Popularity of TV Shows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Project</a:t>
            </a:r>
          </a:p>
        </p:txBody>
      </p:sp>
      <p:sp>
        <p:nvSpPr>
          <p:cNvPr id="6" name="Shape 3"/>
          <p:cNvSpPr/>
          <p:nvPr/>
        </p:nvSpPr>
        <p:spPr>
          <a:xfrm>
            <a:off x="864037" y="4649391"/>
            <a:ext cx="30480" cy="1345406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B6B55-3064-17C1-9246-1C618105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877" y="1087615"/>
            <a:ext cx="3718645" cy="987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CC67-5160-611C-CD94-F163CE16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41DBCD2-72A4-BE49-B18D-88AC6823286E}"/>
              </a:ext>
            </a:extLst>
          </p:cNvPr>
          <p:cNvSpPr/>
          <p:nvPr/>
        </p:nvSpPr>
        <p:spPr>
          <a:xfrm>
            <a:off x="5867552" y="3641657"/>
            <a:ext cx="106631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36321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64037" y="1130141"/>
            <a:ext cx="125543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TMDB?</a:t>
            </a:r>
            <a:endParaRPr lang="en-US" sz="4300" dirty="0"/>
          </a:p>
        </p:txBody>
      </p:sp>
      <p:sp>
        <p:nvSpPr>
          <p:cNvPr id="7" name="Text 5"/>
          <p:cNvSpPr/>
          <p:nvPr/>
        </p:nvSpPr>
        <p:spPr>
          <a:xfrm>
            <a:off x="864037" y="301865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150K TV Shows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data, updated weekly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56537" y="4103417"/>
            <a:ext cx="7507962" cy="7728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include show genres, language, synopsis, and more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49034" y="550365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Value – </a:t>
            </a:r>
            <a:r>
              <a:rPr lang="en-US" sz="2400" b="1" dirty="0">
                <a:solidFill>
                  <a:schemeClr val="accent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Popularity</a:t>
            </a:r>
            <a:r>
              <a:rPr lang="en-US" sz="2400" dirty="0">
                <a:solidFill>
                  <a:schemeClr val="accent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(calculation undisclosed..)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AA300-8B86-741C-24B2-127BC1B1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69"/>
          <a:stretch>
            <a:fillRect/>
          </a:stretch>
        </p:blipFill>
        <p:spPr>
          <a:xfrm>
            <a:off x="9526538" y="1641812"/>
            <a:ext cx="4951046" cy="51268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099" y="620792"/>
            <a:ext cx="7934801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Challenges</a:t>
            </a:r>
            <a:endParaRPr lang="en-US" sz="3950" dirty="0"/>
          </a:p>
        </p:txBody>
      </p:sp>
      <p:sp>
        <p:nvSpPr>
          <p:cNvPr id="6" name="Shape 2"/>
          <p:cNvSpPr/>
          <p:nvPr/>
        </p:nvSpPr>
        <p:spPr>
          <a:xfrm>
            <a:off x="857250" y="5564148"/>
            <a:ext cx="6412230" cy="2044660"/>
          </a:xfrm>
          <a:prstGeom prst="roundRect">
            <a:avLst>
              <a:gd name="adj" fmla="val 715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he-IL" dirty="0"/>
          </a:p>
        </p:txBody>
      </p:sp>
      <p:sp>
        <p:nvSpPr>
          <p:cNvPr id="7" name="Shape 3"/>
          <p:cNvSpPr/>
          <p:nvPr/>
        </p:nvSpPr>
        <p:spPr>
          <a:xfrm>
            <a:off x="759619" y="5568434"/>
            <a:ext cx="121920" cy="2044660"/>
          </a:xfrm>
          <a:prstGeom prst="roundRect">
            <a:avLst>
              <a:gd name="adj" fmla="val 2777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Text 4"/>
          <p:cNvSpPr/>
          <p:nvPr/>
        </p:nvSpPr>
        <p:spPr>
          <a:xfrm>
            <a:off x="1137761" y="5824657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C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% of Missing Values</a:t>
            </a:r>
            <a:endParaRPr lang="en-US" sz="1950" dirty="0">
              <a:solidFill>
                <a:srgbClr val="FFC00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1137761" y="6273522"/>
            <a:ext cx="5808345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Complete by calling API’s</a:t>
            </a:r>
          </a:p>
          <a:p>
            <a:pPr marL="285750" indent="-285750" algn="l">
              <a:lnSpc>
                <a:spcPts val="28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Restore from free text features</a:t>
            </a:r>
          </a:p>
        </p:txBody>
      </p:sp>
      <p:sp>
        <p:nvSpPr>
          <p:cNvPr id="10" name="Shape 6"/>
          <p:cNvSpPr/>
          <p:nvPr/>
        </p:nvSpPr>
        <p:spPr>
          <a:xfrm>
            <a:off x="7428071" y="5568434"/>
            <a:ext cx="6412230" cy="2044660"/>
          </a:xfrm>
          <a:prstGeom prst="roundRect">
            <a:avLst>
              <a:gd name="adj" fmla="val 715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1" name="Shape 7"/>
          <p:cNvSpPr/>
          <p:nvPr/>
        </p:nvSpPr>
        <p:spPr>
          <a:xfrm>
            <a:off x="7397591" y="5568434"/>
            <a:ext cx="121920" cy="2044660"/>
          </a:xfrm>
          <a:prstGeom prst="roundRect">
            <a:avLst>
              <a:gd name="adj" fmla="val 277773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2" name="Text 8"/>
          <p:cNvSpPr/>
          <p:nvPr/>
        </p:nvSpPr>
        <p:spPr>
          <a:xfrm>
            <a:off x="7775734" y="5824657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C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Multi-Value Features</a:t>
            </a:r>
            <a:endParaRPr lang="en-US" sz="1950" dirty="0">
              <a:solidFill>
                <a:srgbClr val="FFC000"/>
              </a:solidFill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E77A83BA-653F-8470-DC88-D9AB7836DADE}"/>
              </a:ext>
            </a:extLst>
          </p:cNvPr>
          <p:cNvSpPr/>
          <p:nvPr/>
        </p:nvSpPr>
        <p:spPr>
          <a:xfrm>
            <a:off x="7775733" y="6273521"/>
            <a:ext cx="5808345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Separate to individual, high level groups</a:t>
            </a:r>
          </a:p>
          <a:p>
            <a:pPr marL="285750" indent="-285750" algn="l">
              <a:lnSpc>
                <a:spcPts val="28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Apply ‘Multi-Hot’ encoding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5397A0-BE6E-A53D-D529-2ACCF7B9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652" y="1957268"/>
            <a:ext cx="5200824" cy="2709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8F4426-00F1-B82D-3A07-C7CA431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42479"/>
            <a:ext cx="6454672" cy="2460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550270-3857-B01C-7DB9-58EB503EED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t="-51664" r="-51664" b="-1"/>
          <a:stretch>
            <a:fillRect/>
          </a:stretch>
        </p:blipFill>
        <p:spPr>
          <a:xfrm>
            <a:off x="3539287" y="1821895"/>
            <a:ext cx="1790648" cy="2029123"/>
          </a:xfrm>
          <a:prstGeom prst="rect">
            <a:avLst/>
          </a:prstGeom>
        </p:spPr>
      </p:pic>
      <p:pic>
        <p:nvPicPr>
          <p:cNvPr id="4" name="Picture 3" descr="Wondering Max The Husky">
            <a:extLst>
              <a:ext uri="{FF2B5EF4-FFF2-40B4-BE49-F238E27FC236}">
                <a16:creationId xmlns:a16="http://schemas.microsoft.com/office/drawing/2014/main" id="{328491E3-3D7B-EF06-9839-9D820389A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147" y="3213027"/>
            <a:ext cx="1457758" cy="1457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52EB3-8448-622B-404E-2235E36C460F}"/>
              </a:ext>
            </a:extLst>
          </p:cNvPr>
          <p:cNvSpPr/>
          <p:nvPr/>
        </p:nvSpPr>
        <p:spPr>
          <a:xfrm>
            <a:off x="10634186" y="3719245"/>
            <a:ext cx="2609203" cy="534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248" y="661749"/>
            <a:ext cx="10098048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Exploratory Data Analysis (EDA)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2248" y="1354389"/>
            <a:ext cx="6856095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EDA focused on identifying relationships between features and the highly skewed target variable, </a:t>
            </a: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Popularity</a:t>
            </a: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2248" y="2412156"/>
            <a:ext cx="7154426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185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Statistical tests (ANOVA) confirmed </a:t>
            </a:r>
            <a:r>
              <a:rPr lang="en-US" sz="1850" b="1" dirty="0">
                <a:solidFill>
                  <a:srgbClr val="00B05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statistically significant </a:t>
            </a:r>
            <a:r>
              <a:rPr lang="en-US" sz="185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differences in average popularity across key categorical groups:</a:t>
            </a: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91414" y="3362620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TV show genre (comedy, drama, etc.)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91414" y="3831726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TV show type (Scripted, Documentary, etc.)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91414" y="4300833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Regional origin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91414" y="4769939"/>
            <a:ext cx="68560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Original language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2249" y="5522241"/>
            <a:ext cx="6856095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accent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significant </a:t>
            </a:r>
            <a:r>
              <a:rPr lang="en-US" sz="185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correlation was found among the original numerical features (e.g., episode run time, number of seasons).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7A0A7-F312-6794-3DD8-8873287F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0" y="4416377"/>
            <a:ext cx="4691370" cy="290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9F5BB1-8C1A-96FC-7AAC-83BA735A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329" y="1486943"/>
            <a:ext cx="4677344" cy="2806406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D4445AC8-469F-F2C2-918A-A69BC9C49916}"/>
              </a:ext>
            </a:extLst>
          </p:cNvPr>
          <p:cNvSpPr/>
          <p:nvPr/>
        </p:nvSpPr>
        <p:spPr>
          <a:xfrm>
            <a:off x="842248" y="6641060"/>
            <a:ext cx="6856095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value </a:t>
            </a:r>
            <a:r>
              <a:rPr lang="en-US" sz="1850" b="1" dirty="0">
                <a:solidFill>
                  <a:schemeClr val="accent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HIGHLY skewed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19" name="Graphic 18" descr="Thumbs up sign with solid fill">
            <a:extLst>
              <a:ext uri="{FF2B5EF4-FFF2-40B4-BE49-F238E27FC236}">
                <a16:creationId xmlns:a16="http://schemas.microsoft.com/office/drawing/2014/main" id="{852DBBC5-6699-C1F1-8A73-329E37E6B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0744" y="4069994"/>
            <a:ext cx="457200" cy="457200"/>
          </a:xfrm>
          <a:prstGeom prst="rect">
            <a:avLst/>
          </a:prstGeom>
        </p:spPr>
      </p:pic>
      <p:pic>
        <p:nvPicPr>
          <p:cNvPr id="21" name="Graphic 20" descr="Thumbs Down with solid fill">
            <a:extLst>
              <a:ext uri="{FF2B5EF4-FFF2-40B4-BE49-F238E27FC236}">
                <a16:creationId xmlns:a16="http://schemas.microsoft.com/office/drawing/2014/main" id="{05A2E429-6275-C2DF-B1AC-90CAD1222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0744" y="623185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64037" y="2031325"/>
            <a:ext cx="107449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Preparation Workflow</a:t>
            </a:r>
            <a:endParaRPr lang="en-US" sz="4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87410"/>
            <a:ext cx="4300776" cy="987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853" y="43217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481274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Complete missing values as much as possible</a:t>
            </a: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Remove features with mostly </a:t>
            </a:r>
            <a:r>
              <a:rPr lang="en-US" sz="1900" dirty="0" err="1">
                <a:solidFill>
                  <a:schemeClr val="bg1"/>
                </a:solidFill>
              </a:rPr>
              <a:t>NaNs</a:t>
            </a:r>
            <a:endParaRPr lang="en-US" sz="19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Convert data types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3087410"/>
            <a:ext cx="4300776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1629" y="4321731"/>
            <a:ext cx="35218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Transformation &amp; Encoding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411629" y="481274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Consolidate categories to more comprehendible lists</a:t>
            </a: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Add new calculated features</a:t>
            </a: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Encode categories with ‘one-hot’ and ‘multi-hot’ methods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3087410"/>
            <a:ext cx="4300776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43217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Outlier Treatment &amp; Feature Selection</a:t>
            </a:r>
            <a:endParaRPr lang="en-US" sz="21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BC6EAD1-FE72-64C4-0570-67F9B129464F}"/>
              </a:ext>
            </a:extLst>
          </p:cNvPr>
          <p:cNvSpPr/>
          <p:nvPr/>
        </p:nvSpPr>
        <p:spPr>
          <a:xfrm>
            <a:off x="9488989" y="481274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Identify using box-plots and IQR</a:t>
            </a: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Impute using MICE</a:t>
            </a:r>
          </a:p>
          <a:p>
            <a:pPr marL="342900" indent="-342900" algn="l">
              <a:lnSpc>
                <a:spcPts val="31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Determine feature importance (</a:t>
            </a:r>
            <a:r>
              <a:rPr lang="en-US" sz="1900" dirty="0" err="1">
                <a:solidFill>
                  <a:schemeClr val="bg1"/>
                </a:solidFill>
              </a:rPr>
              <a:t>Ridge,Lasso</a:t>
            </a:r>
            <a:r>
              <a:rPr lang="en-US" sz="1900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66882" y="1243727"/>
            <a:ext cx="7150060" cy="608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Selection and Evaluation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766882" y="2180987"/>
            <a:ext cx="130966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Regression approach was chosen for the continuous target variable. Data was split into Train (70%), Dev (15%), and Test (15%) segments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6882" y="2778085"/>
            <a:ext cx="13096637" cy="3159085"/>
          </a:xfrm>
          <a:prstGeom prst="roundRect">
            <a:avLst>
              <a:gd name="adj" fmla="val 104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6" name="Shape 4"/>
          <p:cNvSpPr/>
          <p:nvPr/>
        </p:nvSpPr>
        <p:spPr>
          <a:xfrm>
            <a:off x="774502" y="2785705"/>
            <a:ext cx="13081397" cy="6287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7" name="Text 5"/>
          <p:cNvSpPr/>
          <p:nvPr/>
        </p:nvSpPr>
        <p:spPr>
          <a:xfrm>
            <a:off x="993815" y="2924770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267914" y="2924770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RMSE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8204" y="2924770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0808494" y="2924770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R²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4502" y="3414474"/>
            <a:ext cx="13081397" cy="6287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2" name="Text 10"/>
          <p:cNvSpPr/>
          <p:nvPr/>
        </p:nvSpPr>
        <p:spPr>
          <a:xfrm>
            <a:off x="993815" y="3553539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Baseline Regression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267914" y="3553539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39.71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38204" y="3553539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7.89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808494" y="3553539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0.149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4502" y="4043243"/>
            <a:ext cx="13081397" cy="6287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5"/>
          <p:cNvSpPr/>
          <p:nvPr/>
        </p:nvSpPr>
        <p:spPr>
          <a:xfrm>
            <a:off x="993815" y="4182308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00FE7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 Regressor</a:t>
            </a:r>
            <a:endParaRPr lang="en-US" sz="1700" dirty="0">
              <a:solidFill>
                <a:srgbClr val="00FE73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4267914" y="4182308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00FE73"/>
                </a:solidFill>
                <a:latin typeface="Barlow" pitchFamily="34" charset="0"/>
              </a:rPr>
              <a:t>37.10</a:t>
            </a:r>
          </a:p>
        </p:txBody>
      </p:sp>
      <p:sp>
        <p:nvSpPr>
          <p:cNvPr id="19" name="Text 17"/>
          <p:cNvSpPr/>
          <p:nvPr/>
        </p:nvSpPr>
        <p:spPr>
          <a:xfrm>
            <a:off x="7538204" y="4182308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FE73"/>
                </a:solidFill>
                <a:latin typeface="Barlow" pitchFamily="34" charset="0"/>
              </a:rPr>
              <a:t>5.5</a:t>
            </a:r>
          </a:p>
        </p:txBody>
      </p:sp>
      <p:sp>
        <p:nvSpPr>
          <p:cNvPr id="20" name="Text 18"/>
          <p:cNvSpPr/>
          <p:nvPr/>
        </p:nvSpPr>
        <p:spPr>
          <a:xfrm>
            <a:off x="10808494" y="4182308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FE7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0.258</a:t>
            </a:r>
            <a:endParaRPr lang="en-US" sz="1700" dirty="0">
              <a:solidFill>
                <a:srgbClr val="00FE73"/>
              </a:solidFill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74502" y="4672013"/>
            <a:ext cx="13081397" cy="6287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2" name="Text 20"/>
          <p:cNvSpPr/>
          <p:nvPr/>
        </p:nvSpPr>
        <p:spPr>
          <a:xfrm>
            <a:off x="993815" y="4811077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Gradient Boosting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267914" y="4811077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38.28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38204" y="4811077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6.03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808494" y="4811077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0.210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74502" y="5300782"/>
            <a:ext cx="13081397" cy="6287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7" name="Text 25"/>
          <p:cNvSpPr/>
          <p:nvPr/>
        </p:nvSpPr>
        <p:spPr>
          <a:xfrm>
            <a:off x="993815" y="5439847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XGBoost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4267914" y="5439847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38.47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7538204" y="5439847"/>
            <a:ext cx="28245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5.69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10808494" y="5439847"/>
            <a:ext cx="28283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0.202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1095494" y="6430089"/>
            <a:ext cx="1276802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 Regressor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was selected as the final model due to its best performance across all key metrics: lowest RMSE and highest R² (0.258)</a:t>
            </a:r>
            <a:endParaRPr lang="en-US" sz="1700" dirty="0"/>
          </a:p>
        </p:txBody>
      </p:sp>
      <p:sp>
        <p:nvSpPr>
          <p:cNvPr id="32" name="Shape 30"/>
          <p:cNvSpPr/>
          <p:nvPr/>
        </p:nvSpPr>
        <p:spPr>
          <a:xfrm>
            <a:off x="766882" y="6183630"/>
            <a:ext cx="30480" cy="1194197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188" y="580073"/>
            <a:ext cx="5822990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Fine-Tuning Results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38188" y="1587818"/>
            <a:ext cx="1315402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Randomized Search and Grid Search methods were used to fine-tune the Random Forest Regressor for optimal parameters.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545312" y="3533537"/>
            <a:ext cx="2594253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0.258</a:t>
            </a:r>
            <a:endParaRPr lang="en-US" sz="4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34" y="2215277"/>
            <a:ext cx="3163848" cy="31638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70804" y="5642610"/>
            <a:ext cx="234362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 R²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017895" y="3533537"/>
            <a:ext cx="2594253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0.309</a:t>
            </a:r>
            <a:endParaRPr lang="en-US" sz="4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16" y="2215277"/>
            <a:ext cx="3163848" cy="31638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43268" y="5642610"/>
            <a:ext cx="234362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Final R²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0490478" y="3533537"/>
            <a:ext cx="2594253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34.88</a:t>
            </a:r>
            <a:endParaRPr lang="en-US" sz="4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918" y="2215277"/>
            <a:ext cx="3163848" cy="31638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615851" y="5642610"/>
            <a:ext cx="234362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Final RMSE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38188" y="6974324"/>
            <a:ext cx="13154025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While fine-tuning provided marginal improvements, the overall predictive ability (R² remains low) suggests inherent data limitations are the primary constraint.</a:t>
            </a:r>
            <a:endParaRPr lang="en-US" sz="165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7F2F44E-06A3-6D26-5F31-6D4A30478379}"/>
              </a:ext>
            </a:extLst>
          </p:cNvPr>
          <p:cNvSpPr/>
          <p:nvPr/>
        </p:nvSpPr>
        <p:spPr>
          <a:xfrm>
            <a:off x="6143268" y="5478394"/>
            <a:ext cx="431514" cy="55992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12C1032A-67C8-51E3-1A80-DAFA4F6ECC6D}"/>
              </a:ext>
            </a:extLst>
          </p:cNvPr>
          <p:cNvSpPr/>
          <p:nvPr/>
        </p:nvSpPr>
        <p:spPr>
          <a:xfrm rot="10800000">
            <a:off x="10126875" y="5478394"/>
            <a:ext cx="431514" cy="55992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64037" y="1291709"/>
            <a:ext cx="106631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Summary: Limitations and Future Outlook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2594610"/>
            <a:ext cx="391370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Constraints</a:t>
            </a:r>
            <a:endParaRPr lang="en-US" sz="2550" dirty="0"/>
          </a:p>
        </p:txBody>
      </p:sp>
      <p:sp>
        <p:nvSpPr>
          <p:cNvPr id="5" name="Shape 3"/>
          <p:cNvSpPr/>
          <p:nvPr/>
        </p:nvSpPr>
        <p:spPr>
          <a:xfrm>
            <a:off x="864037" y="32837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 4"/>
          <p:cNvSpPr/>
          <p:nvPr/>
        </p:nvSpPr>
        <p:spPr>
          <a:xfrm>
            <a:off x="1666280" y="3368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Skewed Target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666280" y="3958233"/>
            <a:ext cx="534781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highly skewed nature of the popularity metric challenges standard regression models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64037" y="524208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 7"/>
          <p:cNvSpPr/>
          <p:nvPr/>
        </p:nvSpPr>
        <p:spPr>
          <a:xfrm>
            <a:off x="1666280" y="5326856"/>
            <a:ext cx="30506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Persistent Missing Data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666280" y="5916573"/>
            <a:ext cx="534781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Despite extensive imputation efforts, missing values in key categorical features limited model accuracy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2594610"/>
            <a:ext cx="38145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Crucial Features</a:t>
            </a:r>
            <a:endParaRPr lang="en-US" sz="2550" dirty="0"/>
          </a:p>
        </p:txBody>
      </p:sp>
      <p:sp>
        <p:nvSpPr>
          <p:cNvPr id="12" name="Shape 10"/>
          <p:cNvSpPr/>
          <p:nvPr/>
        </p:nvSpPr>
        <p:spPr>
          <a:xfrm>
            <a:off x="7623929" y="3283744"/>
            <a:ext cx="6150054" cy="2888218"/>
          </a:xfrm>
          <a:prstGeom prst="roundRect">
            <a:avLst>
              <a:gd name="adj" fmla="val 12822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46" y="3665815"/>
            <a:ext cx="308610" cy="24681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426172" y="3592235"/>
            <a:ext cx="510099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TMDB database lacks strong external predictors of success: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426172" y="4604504"/>
            <a:ext cx="510099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Production cost/budget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426172" y="5085874"/>
            <a:ext cx="510099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cast members names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8426172" y="5567243"/>
            <a:ext cx="510099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pilot rating or market testing data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28A8F-881A-EC7C-D049-634F7308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48C32FCD-DB83-C2B6-63EE-63BBB9DC5974}"/>
              </a:ext>
            </a:extLst>
          </p:cNvPr>
          <p:cNvSpPr/>
          <p:nvPr/>
        </p:nvSpPr>
        <p:spPr>
          <a:xfrm>
            <a:off x="864037" y="1291709"/>
            <a:ext cx="106631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Summary: Opportunities</a:t>
            </a:r>
            <a:endParaRPr lang="en-US" sz="43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E2DB71A-3BA9-7071-880D-9A36CE6DAD94}"/>
              </a:ext>
            </a:extLst>
          </p:cNvPr>
          <p:cNvSpPr/>
          <p:nvPr/>
        </p:nvSpPr>
        <p:spPr>
          <a:xfrm>
            <a:off x="864037" y="32837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06455F9-8F66-641F-D12C-5ED4A107DD12}"/>
              </a:ext>
            </a:extLst>
          </p:cNvPr>
          <p:cNvSpPr/>
          <p:nvPr/>
        </p:nvSpPr>
        <p:spPr>
          <a:xfrm>
            <a:off x="1666280" y="3368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Prediction Ability</a:t>
            </a:r>
            <a:endParaRPr lang="en-US" sz="2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8F798CD-D448-056D-6362-C9278BFB5E59}"/>
              </a:ext>
            </a:extLst>
          </p:cNvPr>
          <p:cNvSpPr/>
          <p:nvPr/>
        </p:nvSpPr>
        <p:spPr>
          <a:xfrm>
            <a:off x="864037" y="4182666"/>
            <a:ext cx="534781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more comprehensive dataset with fewer missing values could produce a valuable popularity prediction model</a:t>
            </a:r>
            <a:endParaRPr lang="en-US" sz="19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13F4DAFF-1C42-1AC1-0A27-D8304286B526}"/>
              </a:ext>
            </a:extLst>
          </p:cNvPr>
          <p:cNvSpPr/>
          <p:nvPr/>
        </p:nvSpPr>
        <p:spPr>
          <a:xfrm>
            <a:off x="8148414" y="32837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7E86A09-7407-2C7D-BC16-F3DED5123659}"/>
              </a:ext>
            </a:extLst>
          </p:cNvPr>
          <p:cNvSpPr/>
          <p:nvPr/>
        </p:nvSpPr>
        <p:spPr>
          <a:xfrm>
            <a:off x="8981480" y="3390007"/>
            <a:ext cx="30506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Implementation</a:t>
            </a:r>
            <a:endParaRPr lang="en-US" sz="2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1B648B8-8197-E40A-5CA5-360FBADB852D}"/>
              </a:ext>
            </a:extLst>
          </p:cNvPr>
          <p:cNvSpPr/>
          <p:nvPr/>
        </p:nvSpPr>
        <p:spPr>
          <a:xfrm>
            <a:off x="8148414" y="4182666"/>
            <a:ext cx="534781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good TV show popularity predictor could be valuable for production companies or streaming networks seeking to increase revenue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0951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501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Jonathan Umansky</cp:lastModifiedBy>
  <cp:revision>15</cp:revision>
  <dcterms:created xsi:type="dcterms:W3CDTF">2025-11-10T12:50:48Z</dcterms:created>
  <dcterms:modified xsi:type="dcterms:W3CDTF">2025-11-10T22:26:05Z</dcterms:modified>
</cp:coreProperties>
</file>